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82" r:id="rId5"/>
    <p:sldId id="292" r:id="rId6"/>
    <p:sldId id="306" r:id="rId7"/>
    <p:sldId id="303" r:id="rId8"/>
    <p:sldId id="305" r:id="rId9"/>
    <p:sldId id="309" r:id="rId10"/>
    <p:sldId id="291" r:id="rId11"/>
    <p:sldId id="284" r:id="rId12"/>
    <p:sldId id="307" r:id="rId13"/>
    <p:sldId id="304" r:id="rId14"/>
    <p:sldId id="308" r:id="rId15"/>
    <p:sldId id="301" r:id="rId16"/>
    <p:sldId id="298" r:id="rId17"/>
    <p:sldId id="299" r:id="rId18"/>
    <p:sldId id="302" r:id="rId19"/>
    <p:sldId id="293" r:id="rId20"/>
    <p:sldId id="300" r:id="rId21"/>
    <p:sldId id="29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31" autoAdjust="0"/>
  </p:normalViewPr>
  <p:slideViewPr>
    <p:cSldViewPr snapToGrid="0">
      <p:cViewPr varScale="1">
        <p:scale>
          <a:sx n="83" d="100"/>
          <a:sy n="83" d="100"/>
        </p:scale>
        <p:origin x="126" y="8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2018/06/19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2018/06/19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4500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1511250"/>
            <a:ext cx="4500000" cy="468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4FE60C-ACE5-4516-8CB6-EEDD96DB735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-1" y="6794309"/>
            <a:ext cx="12191999" cy="778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12192000" cy="778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F96310-B2A0-4CB7-865F-2F26E7FAF127}"/>
              </a:ext>
            </a:extLst>
          </p:cNvPr>
          <p:cNvSpPr/>
          <p:nvPr userDrawn="1"/>
        </p:nvSpPr>
        <p:spPr>
          <a:xfrm rot="5400000">
            <a:off x="8744284" y="3417343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ru-RU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РОВДО</a:t>
            </a:r>
            <a:br>
              <a:rPr lang="en-ZA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ZA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ru-RU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НИКОЛАЙ</a:t>
            </a:r>
            <a:endParaRPr lang="en-ZA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975" y="2276475"/>
            <a:ext cx="8068715" cy="2400210"/>
          </a:xfrm>
        </p:spPr>
        <p:txBody>
          <a:bodyPr/>
          <a:lstStyle/>
          <a:p>
            <a:pPr>
              <a:lnSpc>
                <a:spcPts val="4000"/>
              </a:lnSpc>
            </a:pPr>
            <a:r>
              <a:rPr lang="ru-RU" sz="4000" spc="-150" dirty="0"/>
              <a:t>ФАРМАКОЛОГИЧЕСКАЯ СИСТЕМА ОЦЕНКИ ТЕРАПЕВТИЧЕСКОЙ АКТИВНОСТИ ВЕЩЕСТВ</a:t>
            </a:r>
            <a:endParaRPr lang="en-ZA" sz="4000" spc="-15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8590" y="4676685"/>
            <a:ext cx="3401478" cy="1192038"/>
          </a:xfrm>
        </p:spPr>
        <p:txBody>
          <a:bodyPr/>
          <a:lstStyle/>
          <a:p>
            <a:r>
              <a:rPr lang="ru-RU" dirty="0" err="1"/>
              <a:t>Ровдо</a:t>
            </a:r>
            <a:r>
              <a:rPr lang="ru-RU" dirty="0"/>
              <a:t> Николай Русланович</a:t>
            </a:r>
          </a:p>
          <a:p>
            <a:r>
              <a:rPr lang="ru-RU" dirty="0"/>
              <a:t>453504</a:t>
            </a:r>
            <a:endParaRPr lang="en-ZA" dirty="0"/>
          </a:p>
        </p:txBody>
      </p:sp>
      <p:pic>
        <p:nvPicPr>
          <p:cNvPr id="1026" name="Picture 2" descr="http://www.guncelgroup.com.tr/wp-content/uploads/2015/11/ilac-ve-saglik-sektoru.jpg">
            <a:extLst>
              <a:ext uri="{FF2B5EF4-FFF2-40B4-BE49-F238E27FC236}">
                <a16:creationId xmlns:a16="http://schemas.microsoft.com/office/drawing/2014/main" id="{829545DB-C081-4E2B-9F12-85F2781A37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70" r="18241"/>
          <a:stretch/>
        </p:blipFill>
        <p:spPr bwMode="auto">
          <a:xfrm>
            <a:off x="8705850" y="0"/>
            <a:ext cx="34861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C883664-D023-43AA-AED8-8C28E0A805AD}"/>
              </a:ext>
            </a:extLst>
          </p:cNvPr>
          <p:cNvSpPr/>
          <p:nvPr/>
        </p:nvSpPr>
        <p:spPr>
          <a:xfrm>
            <a:off x="8712959" y="-24593"/>
            <a:ext cx="3486150" cy="6882593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76D74-1687-4EA8-BB3B-0800A43CDA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2" t="8057" r="15000" b="6653"/>
          <a:stretch/>
        </p:blipFill>
        <p:spPr>
          <a:xfrm rot="16200000">
            <a:off x="4313056" y="1116193"/>
            <a:ext cx="6681038" cy="463914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1909A3C-C92F-471A-9F94-9F7F75691A50}"/>
              </a:ext>
            </a:extLst>
          </p:cNvPr>
          <p:cNvSpPr/>
          <p:nvPr/>
        </p:nvSpPr>
        <p:spPr>
          <a:xfrm>
            <a:off x="1349191" y="6306742"/>
            <a:ext cx="3984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i="1" dirty="0"/>
              <a:t>Алгоритм построения дерева решений</a:t>
            </a:r>
          </a:p>
        </p:txBody>
      </p:sp>
    </p:spTree>
    <p:extLst>
      <p:ext uri="{BB962C8B-B14F-4D97-AF65-F5344CB8AC3E}">
        <p14:creationId xmlns:p14="http://schemas.microsoft.com/office/powerpoint/2010/main" val="2541840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909A3C-C92F-471A-9F94-9F7F75691A50}"/>
              </a:ext>
            </a:extLst>
          </p:cNvPr>
          <p:cNvSpPr/>
          <p:nvPr/>
        </p:nvSpPr>
        <p:spPr>
          <a:xfrm>
            <a:off x="1588032" y="6306741"/>
            <a:ext cx="37361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i="1" dirty="0"/>
              <a:t>Алгоритм работы веб-приложения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4E4D1-4FC1-4A8B-B740-AA4CEBAFA5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8" t="2694" r="12170" b="2943"/>
          <a:stretch/>
        </p:blipFill>
        <p:spPr>
          <a:xfrm rot="16200000">
            <a:off x="4343731" y="1066177"/>
            <a:ext cx="6590348" cy="4629443"/>
          </a:xfrm>
          <a:prstGeom prst="rect">
            <a:avLst/>
          </a:prstGeom>
        </p:spPr>
      </p:pic>
      <p:pic>
        <p:nvPicPr>
          <p:cNvPr id="5122" name="Picture 2" descr="https://i.pinimg.com/originals/42/1d/38/421d386ecb02c4058952e0b862899d7f.jpg">
            <a:extLst>
              <a:ext uri="{FF2B5EF4-FFF2-40B4-BE49-F238E27FC236}">
                <a16:creationId xmlns:a16="http://schemas.microsoft.com/office/drawing/2014/main" id="{BC3DF561-E4AA-4DE3-AF22-0FEF8A0231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4822"/>
          <a:stretch/>
        </p:blipFill>
        <p:spPr bwMode="auto">
          <a:xfrm>
            <a:off x="9953627" y="0"/>
            <a:ext cx="2238373" cy="6306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2BD412D-FD77-487C-B16F-2EC63E6E7097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42469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C1BA96-DBAE-4B5C-9CB2-7CC04BF35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663676" y="-1377926"/>
            <a:ext cx="6858000" cy="961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87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D29D94A-3411-4F66-A84C-60F5ABD0F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71601" y="0"/>
            <a:ext cx="14319891" cy="683340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0" y="0"/>
            <a:ext cx="12192000" cy="6882593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376" y="3984346"/>
            <a:ext cx="6798250" cy="1674470"/>
          </a:xfrm>
        </p:spPr>
        <p:txBody>
          <a:bodyPr/>
          <a:lstStyle/>
          <a:p>
            <a:r>
              <a:rPr lang="ru-RU" dirty="0"/>
              <a:t>Аналоги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TarPred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13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94642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F89ADC-7945-40B8-9529-3F8E402474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14</a:t>
            </a:fld>
            <a:endParaRPr lang="en-Z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D8F99A-C0D5-4CA1-9248-30BF02C8B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" y="419100"/>
            <a:ext cx="3595774" cy="25336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D59513-266F-4F89-8BD0-C92D5EE12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649" y="1364327"/>
            <a:ext cx="4848225" cy="8549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B7233D-CCDC-4DED-A2F8-8B17E1452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5911" y="3173632"/>
            <a:ext cx="8081963" cy="3228118"/>
          </a:xfrm>
          <a:prstGeom prst="rect">
            <a:avLst/>
          </a:prstGeom>
        </p:spPr>
      </p:pic>
      <p:pic>
        <p:nvPicPr>
          <p:cNvPr id="8194" name="Picture 2" descr="ÐÐ°ÑÑÐ¸Ð½ÐºÐ¸ Ð¿Ð¾ Ð·Ð°Ð¿ÑÐ¾ÑÑ chemistry wallpaper">
            <a:extLst>
              <a:ext uri="{FF2B5EF4-FFF2-40B4-BE49-F238E27FC236}">
                <a16:creationId xmlns:a16="http://schemas.microsoft.com/office/drawing/2014/main" id="{8A38A8ED-E89E-4706-A7BC-E40E7B0F23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59" r="56016"/>
          <a:stretch/>
        </p:blipFill>
        <p:spPr bwMode="auto">
          <a:xfrm>
            <a:off x="9982199" y="0"/>
            <a:ext cx="2209801" cy="623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55E1C85-91AB-4217-9E14-4E5205A4CF84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99299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15</a:t>
            </a:fld>
            <a:endParaRPr lang="en-Z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CEF49A-77E7-4905-BB8F-2DD5A13AA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" y="53804"/>
            <a:ext cx="9915525" cy="672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55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Section Divider Option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16</a:t>
            </a:fld>
            <a:endParaRPr lang="en-ZA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C592F97-7326-4558-859F-823AAC08BF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050" name="Picture 2" descr="ÐÐ°ÑÑÐ¸Ð½ÐºÐ¸ Ð¿Ð¾ Ð·Ð°Ð¿ÑÐ¾ÑÑ code">
            <a:extLst>
              <a:ext uri="{FF2B5EF4-FFF2-40B4-BE49-F238E27FC236}">
                <a16:creationId xmlns:a16="http://schemas.microsoft.com/office/drawing/2014/main" id="{766E80A2-C879-4E3F-82BB-BFC5E08ED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3" y="63689"/>
            <a:ext cx="10070876" cy="6727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4" y="63689"/>
            <a:ext cx="10070876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80499910-7A74-4AAD-9757-BC8B51188050}"/>
              </a:ext>
            </a:extLst>
          </p:cNvPr>
          <p:cNvSpPr txBox="1">
            <a:spLocks/>
          </p:cNvSpPr>
          <p:nvPr/>
        </p:nvSpPr>
        <p:spPr>
          <a:xfrm>
            <a:off x="296515" y="4041496"/>
            <a:ext cx="6798250" cy="167447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Демонстрация</a:t>
            </a:r>
            <a:endParaRPr lang="en-ZA" dirty="0"/>
          </a:p>
        </p:txBody>
      </p:sp>
      <p:sp>
        <p:nvSpPr>
          <p:cNvPr id="11" name="Subtitle 3">
            <a:extLst>
              <a:ext uri="{FF2B5EF4-FFF2-40B4-BE49-F238E27FC236}">
                <a16:creationId xmlns:a16="http://schemas.microsoft.com/office/drawing/2014/main" id="{7B8E2983-1CA7-4BD5-887D-5DEBC8149471}"/>
              </a:ext>
            </a:extLst>
          </p:cNvPr>
          <p:cNvSpPr txBox="1">
            <a:spLocks/>
          </p:cNvSpPr>
          <p:nvPr/>
        </p:nvSpPr>
        <p:spPr>
          <a:xfrm>
            <a:off x="7478818" y="4802939"/>
            <a:ext cx="2456210" cy="1192038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Видео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7C120-C916-4E91-8F51-B48E667C30A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17</a:t>
            </a:fld>
            <a:endParaRPr lang="en-ZA" dirty="0"/>
          </a:p>
        </p:txBody>
      </p:sp>
      <p:pic>
        <p:nvPicPr>
          <p:cNvPr id="5" name="bsuir-neural">
            <a:hlinkClick r:id="" action="ppaction://media"/>
            <a:extLst>
              <a:ext uri="{FF2B5EF4-FFF2-40B4-BE49-F238E27FC236}">
                <a16:creationId xmlns:a16="http://schemas.microsoft.com/office/drawing/2014/main" id="{55DD24B3-E55E-4E76-8ED7-91DCB26248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319088"/>
            <a:ext cx="13161422" cy="717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68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6875" y="2591765"/>
            <a:ext cx="6798250" cy="1674470"/>
          </a:xfrm>
        </p:spPr>
        <p:txBody>
          <a:bodyPr/>
          <a:lstStyle/>
          <a:p>
            <a:r>
              <a:rPr lang="ru-RU" dirty="0"/>
              <a:t>Спасибо</a:t>
            </a:r>
            <a:endParaRPr lang="en-ZA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14188" y="6402388"/>
            <a:ext cx="277812" cy="273050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18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515" y="4041496"/>
            <a:ext cx="6798250" cy="1674470"/>
          </a:xfrm>
        </p:spPr>
        <p:txBody>
          <a:bodyPr/>
          <a:lstStyle/>
          <a:p>
            <a:r>
              <a:rPr lang="ru-RU" dirty="0"/>
              <a:t>Вступление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Определение задачи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arketexclusive.com/wp-content/uploads/2015/12/biotech.jpg">
            <a:extLst>
              <a:ext uri="{FF2B5EF4-FFF2-40B4-BE49-F238E27FC236}">
                <a16:creationId xmlns:a16="http://schemas.microsoft.com/office/drawing/2014/main" id="{51A30548-EE0F-4484-A156-2BD0528CA4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9" r="49110"/>
          <a:stretch/>
        </p:blipFill>
        <p:spPr bwMode="auto">
          <a:xfrm>
            <a:off x="9948864" y="0"/>
            <a:ext cx="2243136" cy="63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909A3C-C92F-471A-9F94-9F7F75691A50}"/>
              </a:ext>
            </a:extLst>
          </p:cNvPr>
          <p:cNvSpPr/>
          <p:nvPr/>
        </p:nvSpPr>
        <p:spPr>
          <a:xfrm>
            <a:off x="2680192" y="6306742"/>
            <a:ext cx="26380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i="1" dirty="0"/>
              <a:t>Фармакологический цикл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B47911-E009-48AF-A752-8F2F6B755C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13" t="2672" r="11167" b="1670"/>
          <a:stretch/>
        </p:blipFill>
        <p:spPr>
          <a:xfrm rot="16200000">
            <a:off x="4280775" y="1104186"/>
            <a:ext cx="6705600" cy="46305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37527E6-5618-4B03-8ECF-B95965E96DFC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03199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239CBF-F12E-4706-ACAC-711912DD6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2716" y="118571"/>
            <a:ext cx="4662810" cy="6620858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91227294-009D-44C7-80E6-64E32B7C67B9}"/>
              </a:ext>
            </a:extLst>
          </p:cNvPr>
          <p:cNvSpPr txBox="1">
            <a:spLocks/>
          </p:cNvSpPr>
          <p:nvPr/>
        </p:nvSpPr>
        <p:spPr>
          <a:xfrm>
            <a:off x="1128392" y="5854441"/>
            <a:ext cx="4048125" cy="1094618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ru-RU" i="1" dirty="0"/>
              <a:t>Оптимизация и </a:t>
            </a:r>
            <a:r>
              <a:rPr lang="ru-RU" i="1" dirty="0" err="1"/>
              <a:t>фвысокопроизводительного</a:t>
            </a:r>
            <a:r>
              <a:rPr lang="ru-RU" i="1" dirty="0"/>
              <a:t> </a:t>
            </a:r>
            <a:r>
              <a:rPr lang="ru-RU" b="1" i="1" dirty="0"/>
              <a:t>скрининга</a:t>
            </a:r>
            <a:r>
              <a:rPr lang="ru-RU" i="1" dirty="0"/>
              <a:t> </a:t>
            </a:r>
            <a:r>
              <a:rPr lang="ru-RU" i="1" dirty="0" err="1"/>
              <a:t>армакологического</a:t>
            </a:r>
            <a:r>
              <a:rPr lang="ru-RU" i="1" dirty="0"/>
              <a:t> </a:t>
            </a:r>
            <a:r>
              <a:rPr lang="ru-RU" b="1" i="1" dirty="0"/>
              <a:t>цикла</a:t>
            </a:r>
            <a:endParaRPr lang="en-ZA" b="1" i="1" dirty="0"/>
          </a:p>
        </p:txBody>
      </p:sp>
      <p:pic>
        <p:nvPicPr>
          <p:cNvPr id="7" name="Picture 2" descr="https://marketexclusive.com/wp-content/uploads/2015/12/biotech.jpg">
            <a:extLst>
              <a:ext uri="{FF2B5EF4-FFF2-40B4-BE49-F238E27FC236}">
                <a16:creationId xmlns:a16="http://schemas.microsoft.com/office/drawing/2014/main" id="{8934C726-DAA2-4D56-8726-5166757FDF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9" r="49110"/>
          <a:stretch/>
        </p:blipFill>
        <p:spPr bwMode="auto">
          <a:xfrm>
            <a:off x="9948864" y="0"/>
            <a:ext cx="2243136" cy="63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1B78B4-2AFA-4F52-AA95-A3036746AE19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419527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909A3C-C92F-471A-9F94-9F7F75691A50}"/>
              </a:ext>
            </a:extLst>
          </p:cNvPr>
          <p:cNvSpPr/>
          <p:nvPr/>
        </p:nvSpPr>
        <p:spPr>
          <a:xfrm>
            <a:off x="1588032" y="6306741"/>
            <a:ext cx="37361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i="1" dirty="0"/>
              <a:t>Алгоритм работы веб-приложения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4E4D1-4FC1-4A8B-B740-AA4CEBAFA5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8" t="2694" r="12170" b="2943"/>
          <a:stretch/>
        </p:blipFill>
        <p:spPr>
          <a:xfrm rot="16200000">
            <a:off x="4343731" y="1066177"/>
            <a:ext cx="6590348" cy="4629443"/>
          </a:xfrm>
          <a:prstGeom prst="rect">
            <a:avLst/>
          </a:prstGeom>
        </p:spPr>
      </p:pic>
      <p:pic>
        <p:nvPicPr>
          <p:cNvPr id="7" name="Picture 2" descr="https://i.pinimg.com/originals/42/1d/38/421d386ecb02c4058952e0b862899d7f.jpg">
            <a:extLst>
              <a:ext uri="{FF2B5EF4-FFF2-40B4-BE49-F238E27FC236}">
                <a16:creationId xmlns:a16="http://schemas.microsoft.com/office/drawing/2014/main" id="{2805D948-58A4-430D-BBC0-8BFB3CC3C3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4822"/>
          <a:stretch/>
        </p:blipFill>
        <p:spPr bwMode="auto">
          <a:xfrm>
            <a:off x="9953627" y="0"/>
            <a:ext cx="2238373" cy="6306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5156FC2-20AD-4C44-A086-AB20D8DA8A40}"/>
              </a:ext>
            </a:extLst>
          </p:cNvPr>
          <p:cNvSpPr/>
          <p:nvPr/>
        </p:nvSpPr>
        <p:spPr>
          <a:xfrm>
            <a:off x="9941755" y="-1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9636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https://marketexclusive.com/wp-content/uploads/2015/12/biotech.jpg">
            <a:extLst>
              <a:ext uri="{FF2B5EF4-FFF2-40B4-BE49-F238E27FC236}">
                <a16:creationId xmlns:a16="http://schemas.microsoft.com/office/drawing/2014/main" id="{F1225540-B709-43A5-A16D-B01E8E0DF9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9" r="49110"/>
          <a:stretch/>
        </p:blipFill>
        <p:spPr bwMode="auto">
          <a:xfrm>
            <a:off x="9948864" y="0"/>
            <a:ext cx="2243136" cy="63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51A5659-4F3F-4191-91C5-2FBF8D9A0DDE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D7884E9-5633-42E0-A172-78C198AB7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7D3CC1-78CE-41BF-8BC5-C8E6CC1C5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191" y="636558"/>
            <a:ext cx="4907806" cy="529545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3DDB6B55-3935-45F5-8979-DA140C7A2FB6}"/>
              </a:ext>
            </a:extLst>
          </p:cNvPr>
          <p:cNvSpPr txBox="1">
            <a:spLocks/>
          </p:cNvSpPr>
          <p:nvPr/>
        </p:nvSpPr>
        <p:spPr>
          <a:xfrm>
            <a:off x="981876" y="4930948"/>
            <a:ext cx="2753292" cy="1085382"/>
          </a:xfrm>
          <a:prstGeom prst="rect">
            <a:avLst/>
          </a:prstGeom>
          <a:solidFill>
            <a:schemeClr val="bg1"/>
          </a:solidFill>
        </p:spPr>
        <p:txBody>
          <a:bodyPr vert="horz" lIns="180000" tIns="180000" rIns="18000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ru-RU" i="1" dirty="0"/>
              <a:t>Скриншот приложения</a:t>
            </a:r>
            <a:endParaRPr lang="en-ZA" i="1" dirty="0"/>
          </a:p>
        </p:txBody>
      </p:sp>
    </p:spTree>
    <p:extLst>
      <p:ext uri="{BB962C8B-B14F-4D97-AF65-F5344CB8AC3E}">
        <p14:creationId xmlns:p14="http://schemas.microsoft.com/office/powerpoint/2010/main" val="4266632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ZA" sz="3200" dirty="0"/>
              <a:t>SMILES</a:t>
            </a:r>
            <a:endParaRPr lang="ru-RU" sz="3200" dirty="0"/>
          </a:p>
          <a:p>
            <a:pPr marL="0" indent="0">
              <a:buNone/>
            </a:pPr>
            <a:r>
              <a:rPr lang="en-US" sz="1600" i="1" dirty="0"/>
              <a:t>Simplified Molecular Input Line Entry System</a:t>
            </a:r>
            <a:endParaRPr lang="ru-RU" sz="1600" i="1" dirty="0"/>
          </a:p>
          <a:p>
            <a:pPr marL="0" indent="0">
              <a:buNone/>
            </a:pPr>
            <a:r>
              <a:rPr lang="ru-RU" sz="2400" dirty="0"/>
              <a:t>Система упрощённого представления молекул в строке ввода</a:t>
            </a:r>
            <a:endParaRPr lang="en-ZA" sz="2400" dirty="0"/>
          </a:p>
        </p:txBody>
      </p:sp>
      <p:pic>
        <p:nvPicPr>
          <p:cNvPr id="11" name="Picture 2" descr="https://marketexclusive.com/wp-content/uploads/2015/12/biotech.jpg">
            <a:extLst>
              <a:ext uri="{FF2B5EF4-FFF2-40B4-BE49-F238E27FC236}">
                <a16:creationId xmlns:a16="http://schemas.microsoft.com/office/drawing/2014/main" id="{F1225540-B709-43A5-A16D-B01E8E0DF9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9" r="49110"/>
          <a:stretch/>
        </p:blipFill>
        <p:spPr bwMode="auto">
          <a:xfrm>
            <a:off x="9948864" y="0"/>
            <a:ext cx="2243136" cy="63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51A5659-4F3F-4191-91C5-2FBF8D9A0DDE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pic>
        <p:nvPicPr>
          <p:cNvPr id="3074" name="Picture 2" descr="https://upload.wikimedia.org/wikipedia/commons/thumb/0/00/SMILES.png/340px-SMILES.png">
            <a:extLst>
              <a:ext uri="{FF2B5EF4-FFF2-40B4-BE49-F238E27FC236}">
                <a16:creationId xmlns:a16="http://schemas.microsoft.com/office/drawing/2014/main" id="{B067574D-31F2-49EC-AE8A-AD3610AC6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193" y="981865"/>
            <a:ext cx="3238500" cy="465772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DD7884E9-5633-42E0-A172-78C198AB7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90CD16C-9535-4EB9-B470-C2F18CAB571F}"/>
              </a:ext>
            </a:extLst>
          </p:cNvPr>
          <p:cNvSpPr/>
          <p:nvPr/>
        </p:nvSpPr>
        <p:spPr>
          <a:xfrm>
            <a:off x="2324100" y="1028343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Пищеварительный тракт и продукты обмена,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Класс крови и свертывания крови,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Сердечно-сосудистый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Дерматологический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Композиционный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Мочеполовой класс (и половые гормоны)»,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Гормональный (исключая половые гормоны) класс»,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Иммунологический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Антиинфекционный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Онкологический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Мышечно-скелетный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Неврологический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Противопаразитарный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Респираторный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Сенсорный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Биотехнологии,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Другое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2" name="Picture 2" descr="https://marketexclusive.com/wp-content/uploads/2015/12/biotech.jpg">
            <a:extLst>
              <a:ext uri="{FF2B5EF4-FFF2-40B4-BE49-F238E27FC236}">
                <a16:creationId xmlns:a16="http://schemas.microsoft.com/office/drawing/2014/main" id="{B54CD51B-6096-4596-BC08-DEFA296290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9" r="49110"/>
          <a:stretch/>
        </p:blipFill>
        <p:spPr bwMode="auto">
          <a:xfrm>
            <a:off x="9948864" y="0"/>
            <a:ext cx="2243136" cy="63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FF50EC1-6760-4935-907B-036D63E6A0E3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52657" y="4596569"/>
            <a:ext cx="2028686" cy="1094618"/>
          </a:xfrm>
        </p:spPr>
        <p:txBody>
          <a:bodyPr/>
          <a:lstStyle/>
          <a:p>
            <a:r>
              <a:rPr lang="ru-RU" dirty="0"/>
              <a:t>Дата-сет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A15692-480A-4651-BFE3-09B083DCA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919162"/>
            <a:ext cx="8305800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933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inimalistic Presentation Layout_Alt_SB - v3" id="{84B37BC6-24B1-44DF-BC33-A2600EA6D2E2}" vid="{FEA1FE0D-3AE3-41D8-8190-550E5A85D3A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869D89-072C-4F46-9050-EAD8E79591F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B61CFE-D4DA-4753-A9A5-D482B9609A35}">
  <ds:schemaRefs>
    <ds:schemaRef ds:uri="http://schemas.microsoft.com/sharepoint/v3"/>
    <ds:schemaRef ds:uri="http://purl.org/dc/elements/1.1/"/>
    <ds:schemaRef ds:uri="http://schemas.openxmlformats.org/package/2006/metadata/core-properties"/>
    <ds:schemaRef ds:uri="6dc4bcd6-49db-4c07-9060-8acfc67cef9f"/>
    <ds:schemaRef ds:uri="http://schemas.microsoft.com/office/infopath/2007/PartnerControls"/>
    <ds:schemaRef ds:uri="http://purl.org/dc/terms/"/>
    <ds:schemaRef ds:uri="fb0879af-3eba-417a-a55a-ffe6dcd6ca77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8A784AD-7888-482C-A72A-80D306396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color presentation</Template>
  <TotalTime>0</TotalTime>
  <Words>145</Words>
  <Application>Microsoft Office PowerPoint</Application>
  <PresentationFormat>Widescreen</PresentationFormat>
  <Paragraphs>56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Corbel</vt:lpstr>
      <vt:lpstr>Times New Roman</vt:lpstr>
      <vt:lpstr>Wingdings</vt:lpstr>
      <vt:lpstr>Office Theme</vt:lpstr>
      <vt:lpstr>ФАРМАКОЛОГИЧЕСКАЯ СИСТЕМА ОЦЕНКИ ТЕРАПЕВТИЧЕСКОЙ АКТИВНОСТИ ВЕЩЕСТВ</vt:lpstr>
      <vt:lpstr>Вступление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Аналоги</vt:lpstr>
      <vt:lpstr>PowerPoint Presentation</vt:lpstr>
      <vt:lpstr>PowerPoint Presentation</vt:lpstr>
      <vt:lpstr>Section Divider Option 2</vt:lpstr>
      <vt:lpstr>PowerPoint Presentation</vt:lpstr>
      <vt:lpstr>Спасибо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2018-06-19T15:15:14Z</dcterms:created>
  <dcterms:modified xsi:type="dcterms:W3CDTF">2018-06-19T19:22:31Z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v-abdarl@microsoft.com</vt:lpwstr>
  </property>
  <property fmtid="{D5CDD505-2E9C-101B-9397-08002B2CF9AE}" pid="6" name="MSIP_Label_f42aa342-8706-4288-bd11-ebb85995028c_SetDate">
    <vt:lpwstr>2018-06-04T17:47:21.6558308Z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